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278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84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13AD5-5B2C-F60B-79DF-7DF8B2592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F3DD4D-5EEA-ED00-6CF0-A8F0762C0F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A7458-66A6-F970-DDAC-56335B721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9D84-529D-4703-A00F-CE6CF5274E01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2D60F3-E1FB-E09E-1AD8-F14D95317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108E18-A9E0-44AA-B129-BE197302A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A2613-5EB5-4A56-B9C3-C6E75F6A2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11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8706B-5448-EACF-68AB-59E491DE8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C2C00B-3723-25F1-7891-B17C1545A7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4BE500-C861-AED3-310E-F4348FA80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9D84-529D-4703-A00F-CE6CF5274E01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14444E-8A8D-CC9C-0BA3-A94340FFC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857ED6-3EDB-D0DA-1100-3B9D089DA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A2613-5EB5-4A56-B9C3-C6E75F6A2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789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65DCFD-47E2-A69B-6CAB-FD0DCC6DBD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FD9516-7B3A-29EC-5DC6-870F1943E0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BFE880-203A-E700-527C-4D2AA4A4F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9D84-529D-4703-A00F-CE6CF5274E01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534DD-BA0A-6992-C865-A43F1AE36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0CC2F-10F4-4AEC-746B-A746DAB6B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A2613-5EB5-4A56-B9C3-C6E75F6A2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650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54029-77D7-4387-0582-37189D71A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A06D5C-C75C-79B1-8238-5596AE5CA6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2748F0-4012-1412-7D82-376B85191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9D84-529D-4703-A00F-CE6CF5274E01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A4641A-14EC-E647-57F6-C9ECD4631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E57A31-833A-E6BC-58C9-70C114AC7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A2613-5EB5-4A56-B9C3-C6E75F6A2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21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9DCC7-580B-2FCE-0174-3ED808D37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482E12-0CBA-1F84-0642-6CEFB7A403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B1921A-F9CB-DB58-A7D2-912854B48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9D84-529D-4703-A00F-CE6CF5274E01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2F8C6E-7ABE-0E93-437C-5D7B7D8FC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78F68-8D23-280C-B50F-57555AFBF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A2613-5EB5-4A56-B9C3-C6E75F6A2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784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15B6C-01A7-B57A-E9D2-B09513C74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AD43E-E8EA-BE06-C8A9-7E585964D9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59FFF3-CECC-94AA-9098-9AFE23A16A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1FDC75-9169-6DF8-3C17-BB80D5B0A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9D84-529D-4703-A00F-CE6CF5274E01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779EBF-D6C9-BF38-998F-8BEF3BC51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BB2272-4AC6-7BC8-C0B9-E6BE7CDDA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A2613-5EB5-4A56-B9C3-C6E75F6A2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57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39CF5-6669-C3D5-51DF-2FE732951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EF95DE-90E6-991D-5570-4A077F0A32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31BBCF-329B-6F7F-1C27-184D3361D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747E10-E936-0D7D-5277-7B57ABB8FB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814BAE-28A2-3ACB-4E37-A2E172F2C5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B0A680-D70E-4166-2C9E-98C65B75E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9D84-529D-4703-A00F-CE6CF5274E01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90B66F-1099-962A-8289-92DF4B21F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EFB320-DD43-7748-FA47-E27D81D61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A2613-5EB5-4A56-B9C3-C6E75F6A2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645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FA0AF-3EFF-2855-5AD2-F9E32931A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E9FA43-01E7-79A2-CC8E-1F49D8F74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9D84-529D-4703-A00F-CE6CF5274E01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4EC6D5-781F-CA5D-76C2-7A2E5B341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D9FA7E-0FE4-1892-4188-3C0473DC8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A2613-5EB5-4A56-B9C3-C6E75F6A2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569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441ED8-BC20-B69F-FCA3-7DC6C3FAD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9D84-529D-4703-A00F-CE6CF5274E01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380552-641F-1CC5-D7C8-2FC10B968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CE30B2-694B-F185-B917-057189BB7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A2613-5EB5-4A56-B9C3-C6E75F6A2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641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F0780-31A1-C4EF-BBA3-13262A9D2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9B3359-5BD2-2B4E-CAA7-60E9AF0A0A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114AD8-0A7A-C228-48B6-EDF7ACA202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82DE12-6810-5D6D-DED6-86671E9AD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9D84-529D-4703-A00F-CE6CF5274E01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140FAB-1BCD-AC2A-85DB-5D610C303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E4C8C6-9440-EE05-D381-39DADB3DB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A2613-5EB5-4A56-B9C3-C6E75F6A2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805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1A211-5779-E5DC-6508-1233C7E82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BFB8D0-E0E3-27CD-31A5-8FDF37F9DB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C1457D-3B1B-FF76-98D8-D39214DF15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5E9A0B-03CF-8DD4-1C7E-BC2728756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9D84-529D-4703-A00F-CE6CF5274E01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C32832-038E-F140-2EA8-32AA55C58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8BED7F-FBEA-72CE-0FEA-B75825DCB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A2613-5EB5-4A56-B9C3-C6E75F6A2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126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2B772C-A6E1-357F-1DC9-AE581E363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45204F-2C81-C59C-1EA3-FA3B669A42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2CDE31-7357-8811-26B7-83D01479E2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B1C9D84-529D-4703-A00F-CE6CF5274E01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6441F1-CE4A-5EEE-77C0-B3B8EE50A5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1D77A-FD54-223E-65C5-485BEC7433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15A2613-5EB5-4A56-B9C3-C6E75F6A2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51">
            <a:extLst>
              <a:ext uri="{FF2B5EF4-FFF2-40B4-BE49-F238E27FC236}">
                <a16:creationId xmlns:a16="http://schemas.microsoft.com/office/drawing/2014/main" id="{87CAD1FE-5C6A-1626-07BB-282DA42D90C7}"/>
              </a:ext>
            </a:extLst>
          </p:cNvPr>
          <p:cNvGrpSpPr/>
          <p:nvPr/>
        </p:nvGrpSpPr>
        <p:grpSpPr>
          <a:xfrm>
            <a:off x="6449542" y="371084"/>
            <a:ext cx="5486400" cy="4896927"/>
            <a:chOff x="6400990" y="371084"/>
            <a:chExt cx="5486400" cy="4896927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9A06CA1D-4428-8652-72EB-9A4ADACDE092}"/>
                </a:ext>
              </a:extLst>
            </p:cNvPr>
            <p:cNvGrpSpPr/>
            <p:nvPr/>
          </p:nvGrpSpPr>
          <p:grpSpPr>
            <a:xfrm>
              <a:off x="8493261" y="2885646"/>
              <a:ext cx="2719036" cy="411395"/>
              <a:chOff x="8493261" y="2885646"/>
              <a:chExt cx="2719036" cy="411395"/>
            </a:xfrm>
          </p:grpSpPr>
          <p:sp>
            <p:nvSpPr>
              <p:cNvPr id="128" name="TextBox 127">
                <a:extLst>
                  <a:ext uri="{FF2B5EF4-FFF2-40B4-BE49-F238E27FC236}">
                    <a16:creationId xmlns:a16="http://schemas.microsoft.com/office/drawing/2014/main" id="{D39FA6FB-1024-664D-D7BF-CD84F18B80C8}"/>
                  </a:ext>
                </a:extLst>
              </p:cNvPr>
              <p:cNvSpPr txBox="1"/>
              <p:nvPr/>
            </p:nvSpPr>
            <p:spPr>
              <a:xfrm>
                <a:off x="8493261" y="2885646"/>
                <a:ext cx="2535303" cy="411395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rgbClr val="00B050"/>
                </a:solidFill>
              </a:ln>
            </p:spPr>
            <p:txBody>
              <a:bodyPr wrap="square" lIns="45720" rIns="45720" rtlCol="0">
                <a:spAutoFit/>
              </a:bodyPr>
              <a:lstStyle/>
              <a:p>
                <a:pPr>
                  <a:lnSpc>
                    <a:spcPts val="1200"/>
                  </a:lnSpc>
                </a:pPr>
                <a:r>
                  <a:rPr lang="en-US" sz="1400" b="1" dirty="0">
                    <a:solidFill>
                      <a:srgbClr val="00B050"/>
                    </a:solidFill>
                  </a:rPr>
                  <a:t> </a:t>
                </a:r>
                <a:r>
                  <a:rPr lang="en-US" sz="1050" b="1" dirty="0">
                    <a:latin typeface="Arial Black" panose="020B0A04020102020204" pitchFamily="34" charset="0"/>
                  </a:rPr>
                  <a:t>PC A</a:t>
                </a:r>
                <a:r>
                  <a:rPr lang="en-US" sz="1050" b="1" dirty="0"/>
                  <a:t>  passes to </a:t>
                </a:r>
                <a:r>
                  <a:rPr lang="en-US" sz="1050" b="1" dirty="0">
                    <a:latin typeface="Arial Black" panose="020B0A04020102020204" pitchFamily="34" charset="0"/>
                  </a:rPr>
                  <a:t>PC B</a:t>
                </a:r>
                <a:r>
                  <a:rPr lang="en-US" sz="1050" b="1" dirty="0"/>
                  <a:t>:   username </a:t>
                </a:r>
                <a:r>
                  <a:rPr lang="en-US" sz="1050" b="1" dirty="0">
                    <a:latin typeface="Arial Black" panose="020B0A04020102020204" pitchFamily="34" charset="0"/>
                  </a:rPr>
                  <a:t>J</a:t>
                </a:r>
                <a:r>
                  <a:rPr lang="en-US" sz="1050" b="1" dirty="0"/>
                  <a:t>,  </a:t>
                </a:r>
              </a:p>
              <a:p>
                <a:pPr>
                  <a:lnSpc>
                    <a:spcPts val="1200"/>
                  </a:lnSpc>
                </a:pPr>
                <a:r>
                  <a:rPr lang="en-US" sz="1050" b="1" dirty="0"/>
                  <a:t> </a:t>
                </a:r>
                <a:r>
                  <a:rPr lang="en-US" sz="1050" b="1" dirty="0">
                    <a:latin typeface="Arial Black" panose="020B0A04020102020204" pitchFamily="34" charset="0"/>
                  </a:rPr>
                  <a:t>J</a:t>
                </a:r>
                <a:r>
                  <a:rPr lang="en-US" sz="1050" b="1" dirty="0"/>
                  <a:t>’s password, and share name</a:t>
                </a:r>
                <a:r>
                  <a:rPr lang="en-US" sz="1100" b="1" dirty="0"/>
                  <a:t> </a:t>
                </a:r>
                <a:r>
                  <a:rPr lang="en-US" sz="1050" b="1" dirty="0">
                    <a:latin typeface="Arial Black" panose="020B0A04020102020204" pitchFamily="34" charset="0"/>
                  </a:rPr>
                  <a:t>X</a:t>
                </a:r>
                <a:r>
                  <a:rPr lang="en-US" sz="1400" b="1" dirty="0"/>
                  <a:t>.</a:t>
                </a:r>
              </a:p>
            </p:txBody>
          </p:sp>
          <p:cxnSp>
            <p:nvCxnSpPr>
              <p:cNvPr id="129" name="Straight Arrow Connector 128">
                <a:extLst>
                  <a:ext uri="{FF2B5EF4-FFF2-40B4-BE49-F238E27FC236}">
                    <a16:creationId xmlns:a16="http://schemas.microsoft.com/office/drawing/2014/main" id="{FC05B4C6-739F-9E22-A556-3F3FF8E89E2A}"/>
                  </a:ext>
                </a:extLst>
              </p:cNvPr>
              <p:cNvCxnSpPr>
                <a:cxnSpLocks/>
                <a:stCxn id="128" idx="3"/>
              </p:cNvCxnSpPr>
              <p:nvPr/>
            </p:nvCxnSpPr>
            <p:spPr>
              <a:xfrm>
                <a:off x="11028564" y="3091344"/>
                <a:ext cx="183733" cy="2541"/>
              </a:xfrm>
              <a:prstGeom prst="straightConnector1">
                <a:avLst/>
              </a:prstGeom>
              <a:ln>
                <a:solidFill>
                  <a:srgbClr val="00B050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8BDAAD0C-7E5E-80B3-69F3-A253A0E2D8B8}"/>
                </a:ext>
              </a:extLst>
            </p:cNvPr>
            <p:cNvSpPr>
              <a:spLocks/>
            </p:cNvSpPr>
            <p:nvPr/>
          </p:nvSpPr>
          <p:spPr>
            <a:xfrm>
              <a:off x="6400990" y="983965"/>
              <a:ext cx="5486400" cy="1554480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BB20647E-BF69-66D0-2DCC-1F2E738CF1AC}"/>
                </a:ext>
              </a:extLst>
            </p:cNvPr>
            <p:cNvSpPr>
              <a:spLocks/>
            </p:cNvSpPr>
            <p:nvPr/>
          </p:nvSpPr>
          <p:spPr>
            <a:xfrm>
              <a:off x="6400990" y="3713531"/>
              <a:ext cx="5486400" cy="1554480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6D643D6-B89F-3F2E-0DC2-7B73BF3C0E5D}"/>
                </a:ext>
              </a:extLst>
            </p:cNvPr>
            <p:cNvSpPr/>
            <p:nvPr/>
          </p:nvSpPr>
          <p:spPr>
            <a:xfrm>
              <a:off x="8034384" y="1818870"/>
              <a:ext cx="1598177" cy="443347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500"/>
                </a:lnSpc>
              </a:pPr>
              <a:r>
                <a:rPr lang="en-US" sz="1050" b="1" u="sng" dirty="0">
                  <a:solidFill>
                    <a:schemeClr val="tx1"/>
                  </a:solidFill>
                </a:rPr>
                <a:t>NETWORK SHORTCUT</a:t>
              </a:r>
            </a:p>
            <a:p>
              <a:pPr algn="ctr"/>
              <a:r>
                <a:rPr lang="en-US" sz="1050" b="1" dirty="0">
                  <a:solidFill>
                    <a:schemeClr val="tx1"/>
                  </a:solidFill>
                </a:rPr>
                <a:t>to </a:t>
              </a:r>
              <a:r>
                <a:rPr lang="en-US" sz="1050" b="1" dirty="0">
                  <a:solidFill>
                    <a:schemeClr val="tx1"/>
                  </a:solidFill>
                  <a:latin typeface="Arial Black" panose="020B0A04020102020204" pitchFamily="34" charset="0"/>
                </a:rPr>
                <a:t>PC B</a:t>
              </a:r>
              <a:r>
                <a:rPr lang="en-US" sz="1200" b="1" dirty="0">
                  <a:solidFill>
                    <a:schemeClr val="tx1"/>
                  </a:solidFill>
                  <a:latin typeface="Arial Black" panose="020B0A04020102020204" pitchFamily="34" charset="0"/>
                </a:rPr>
                <a:t> </a:t>
              </a:r>
              <a:r>
                <a:rPr lang="en-US" sz="1050" b="1" dirty="0">
                  <a:solidFill>
                    <a:schemeClr val="tx1"/>
                  </a:solidFill>
                </a:rPr>
                <a:t>and share </a:t>
              </a:r>
              <a:r>
                <a:rPr lang="en-US" sz="1050" b="1" dirty="0">
                  <a:solidFill>
                    <a:schemeClr val="tx1"/>
                  </a:solidFill>
                  <a:latin typeface="Arial Black" panose="020B0A04020102020204" pitchFamily="34" charset="0"/>
                </a:rPr>
                <a:t>X</a:t>
              </a: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575AAE9A-B213-B2E2-DE92-9D8A66C176C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855424" y="4336960"/>
              <a:ext cx="891548" cy="3870"/>
            </a:xfrm>
            <a:prstGeom prst="straightConnector1">
              <a:avLst/>
            </a:prstGeom>
            <a:ln w="57150" cmpd="sng">
              <a:solidFill>
                <a:schemeClr val="accent2">
                  <a:lumMod val="75000"/>
                </a:schemeClr>
              </a:solidFill>
              <a:prstDash val="solid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6EB5A6BB-A0AE-D841-5BB4-8726706EA6D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855424" y="4643382"/>
              <a:ext cx="975966" cy="9686"/>
            </a:xfrm>
            <a:prstGeom prst="straightConnector1">
              <a:avLst/>
            </a:prstGeom>
            <a:ln w="53975" cmpd="sng">
              <a:solidFill>
                <a:srgbClr val="00B050"/>
              </a:solidFill>
              <a:prstDash val="solid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0CA19D6-BDE1-CE8B-86C8-367EED735626}"/>
                </a:ext>
              </a:extLst>
            </p:cNvPr>
            <p:cNvSpPr txBox="1"/>
            <p:nvPr/>
          </p:nvSpPr>
          <p:spPr>
            <a:xfrm>
              <a:off x="9979231" y="4454227"/>
              <a:ext cx="800219" cy="169277"/>
            </a:xfrm>
            <a:prstGeom prst="rect">
              <a:avLst/>
            </a:prstGeom>
            <a:noFill/>
          </p:spPr>
          <p:txBody>
            <a:bodyPr wrap="none" tIns="0" bIns="0" rtlCol="0">
              <a:spAutoFit/>
            </a:bodyPr>
            <a:lstStyle/>
            <a:p>
              <a:pPr algn="ctr"/>
              <a:r>
                <a:rPr lang="en-US" sz="1100" b="1" dirty="0"/>
                <a:t>Accesses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DB892E82-3BF9-ABED-2259-17CDF4703AE4}"/>
                </a:ext>
              </a:extLst>
            </p:cNvPr>
            <p:cNvSpPr/>
            <p:nvPr/>
          </p:nvSpPr>
          <p:spPr>
            <a:xfrm>
              <a:off x="8674261" y="4133584"/>
              <a:ext cx="1154128" cy="64924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/>
              <a:r>
                <a:rPr lang="en-US" sz="1050" b="1" dirty="0">
                  <a:solidFill>
                    <a:schemeClr val="tx1"/>
                  </a:solidFill>
                </a:rPr>
                <a:t>RESOURCE</a:t>
              </a:r>
            </a:p>
            <a:p>
              <a:pPr algn="ctr"/>
              <a:r>
                <a:rPr lang="en-US" sz="1050" b="1" dirty="0">
                  <a:solidFill>
                    <a:schemeClr val="tx1"/>
                  </a:solidFill>
                </a:rPr>
                <a:t> TO BE SHARED</a:t>
              </a:r>
            </a:p>
            <a:p>
              <a:pPr algn="ctr"/>
              <a:r>
                <a:rPr lang="en-US" sz="1600" dirty="0">
                  <a:solidFill>
                    <a:schemeClr val="tx1"/>
                  </a:solidFill>
                  <a:latin typeface="Arial Black" panose="020B0A04020102020204" pitchFamily="34" charset="0"/>
                </a:rPr>
                <a:t>X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FEF3516D-C372-7B8F-B23A-C1312350FA26}"/>
                </a:ext>
              </a:extLst>
            </p:cNvPr>
            <p:cNvCxnSpPr>
              <a:cxnSpLocks/>
              <a:stCxn id="28" idx="3"/>
              <a:endCxn id="12" idx="1"/>
            </p:cNvCxnSpPr>
            <p:nvPr/>
          </p:nvCxnSpPr>
          <p:spPr>
            <a:xfrm>
              <a:off x="7557454" y="2040544"/>
              <a:ext cx="476930" cy="0"/>
            </a:xfrm>
            <a:prstGeom prst="straightConnector1">
              <a:avLst/>
            </a:prstGeom>
            <a:ln w="44450">
              <a:solidFill>
                <a:srgbClr val="00B05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EFCDE32F-BE3D-39E6-565B-4538704D8BEE}"/>
                </a:ext>
              </a:extLst>
            </p:cNvPr>
            <p:cNvCxnSpPr>
              <a:cxnSpLocks/>
              <a:stCxn id="12" idx="3"/>
            </p:cNvCxnSpPr>
            <p:nvPr/>
          </p:nvCxnSpPr>
          <p:spPr>
            <a:xfrm>
              <a:off x="9632561" y="2040544"/>
              <a:ext cx="1646730" cy="0"/>
            </a:xfrm>
            <a:prstGeom prst="straightConnector1">
              <a:avLst/>
            </a:prstGeom>
            <a:ln w="44450">
              <a:solidFill>
                <a:srgbClr val="00B050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10BAEE4A-4132-EB46-4097-DA8A7E983F6E}"/>
                </a:ext>
              </a:extLst>
            </p:cNvPr>
            <p:cNvCxnSpPr>
              <a:cxnSpLocks/>
            </p:cNvCxnSpPr>
            <p:nvPr/>
          </p:nvCxnSpPr>
          <p:spPr>
            <a:xfrm>
              <a:off x="11260461" y="2024359"/>
              <a:ext cx="22876" cy="2170581"/>
            </a:xfrm>
            <a:prstGeom prst="straightConnector1">
              <a:avLst/>
            </a:prstGeom>
            <a:ln w="44450">
              <a:solidFill>
                <a:srgbClr val="00B05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C21268C4-0D8D-BCBE-4329-0AD070784403}"/>
                </a:ext>
              </a:extLst>
            </p:cNvPr>
            <p:cNvSpPr/>
            <p:nvPr/>
          </p:nvSpPr>
          <p:spPr>
            <a:xfrm>
              <a:off x="6546471" y="1793132"/>
              <a:ext cx="1010983" cy="494824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050" b="1" u="sng" dirty="0">
                  <a:solidFill>
                    <a:schemeClr val="tx1"/>
                  </a:solidFill>
                </a:rPr>
                <a:t>ACCOUNT</a:t>
              </a:r>
            </a:p>
            <a:p>
              <a:pPr algn="ctr"/>
              <a:r>
                <a:rPr lang="en-US" sz="1050" b="1" dirty="0">
                  <a:solidFill>
                    <a:schemeClr val="tx1"/>
                  </a:solidFill>
                </a:rPr>
                <a:t>Username  </a:t>
              </a:r>
              <a:r>
                <a:rPr lang="en-US" sz="1600" b="1" dirty="0">
                  <a:solidFill>
                    <a:schemeClr val="tx1"/>
                  </a:solidFill>
                  <a:latin typeface="Arial Black" panose="020B0A04020102020204" pitchFamily="34" charset="0"/>
                </a:rPr>
                <a:t>J</a:t>
              </a:r>
            </a:p>
          </p:txBody>
        </p:sp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23B4E817-553B-9297-6440-687544202288}"/>
                </a:ext>
              </a:extLst>
            </p:cNvPr>
            <p:cNvSpPr/>
            <p:nvPr/>
          </p:nvSpPr>
          <p:spPr>
            <a:xfrm>
              <a:off x="10750924" y="4234130"/>
              <a:ext cx="1010983" cy="494824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050" b="1" u="sng" dirty="0">
                  <a:solidFill>
                    <a:schemeClr val="tx1"/>
                  </a:solidFill>
                </a:rPr>
                <a:t>ACCOUNT</a:t>
              </a:r>
            </a:p>
            <a:p>
              <a:pPr algn="ctr"/>
              <a:r>
                <a:rPr lang="en-US" sz="1050" b="1" dirty="0">
                  <a:solidFill>
                    <a:schemeClr val="tx1"/>
                  </a:solidFill>
                </a:rPr>
                <a:t>Username  </a:t>
              </a:r>
              <a:r>
                <a:rPr lang="en-US" sz="1600" b="1" dirty="0">
                  <a:solidFill>
                    <a:schemeClr val="tx1"/>
                  </a:solidFill>
                  <a:latin typeface="Arial Black" panose="020B0A04020102020204" pitchFamily="34" charset="0"/>
                </a:rPr>
                <a:t>J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59FCE5A0-B527-2D92-63B8-08FB28E6456C}"/>
                </a:ext>
              </a:extLst>
            </p:cNvPr>
            <p:cNvSpPr txBox="1"/>
            <p:nvPr/>
          </p:nvSpPr>
          <p:spPr>
            <a:xfrm>
              <a:off x="6479184" y="1036680"/>
              <a:ext cx="66396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/>
                <a:t>PC  A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1F87DAD4-1594-C016-0368-C2D1B56A2718}"/>
                </a:ext>
              </a:extLst>
            </p:cNvPr>
            <p:cNvSpPr txBox="1"/>
            <p:nvPr/>
          </p:nvSpPr>
          <p:spPr>
            <a:xfrm>
              <a:off x="6479184" y="3744187"/>
              <a:ext cx="66396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/>
                <a:t>PC  B</a:t>
              </a:r>
            </a:p>
          </p:txBody>
        </p: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DE849F8B-49D5-6B1E-4E1E-1F321C94678A}"/>
                </a:ext>
              </a:extLst>
            </p:cNvPr>
            <p:cNvSpPr txBox="1"/>
            <p:nvPr/>
          </p:nvSpPr>
          <p:spPr>
            <a:xfrm>
              <a:off x="9979231" y="4024934"/>
              <a:ext cx="822661" cy="3333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900"/>
                </a:lnSpc>
              </a:pPr>
              <a:r>
                <a:rPr lang="en-US" sz="1100" b="1" dirty="0"/>
                <a:t>Owns and</a:t>
              </a:r>
            </a:p>
            <a:p>
              <a:pPr algn="ctr">
                <a:lnSpc>
                  <a:spcPts val="900"/>
                </a:lnSpc>
              </a:pPr>
              <a:r>
                <a:rPr lang="en-US" sz="1100" b="1" dirty="0"/>
                <a:t>shares</a:t>
              </a:r>
            </a:p>
          </p:txBody>
        </p:sp>
        <p:sp>
          <p:nvSpPr>
            <p:cNvPr id="127" name="Rectangle: Rounded Corners 126">
              <a:extLst>
                <a:ext uri="{FF2B5EF4-FFF2-40B4-BE49-F238E27FC236}">
                  <a16:creationId xmlns:a16="http://schemas.microsoft.com/office/drawing/2014/main" id="{76293A05-1E1B-C720-78F1-D9E34046BE83}"/>
                </a:ext>
              </a:extLst>
            </p:cNvPr>
            <p:cNvSpPr/>
            <p:nvPr/>
          </p:nvSpPr>
          <p:spPr>
            <a:xfrm>
              <a:off x="6517269" y="4087213"/>
              <a:ext cx="1969601" cy="808109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0" rtlCol="0" anchor="ctr"/>
            <a:lstStyle/>
            <a:p>
              <a:pPr algn="ctr"/>
              <a:r>
                <a:rPr lang="en-US" sz="1050" b="1" u="sng" dirty="0">
                  <a:solidFill>
                    <a:schemeClr val="tx1"/>
                  </a:solidFill>
                </a:rPr>
                <a:t>ACCOUNTS</a:t>
              </a:r>
            </a:p>
            <a:p>
              <a:r>
                <a:rPr lang="en-US" sz="1050" b="1" dirty="0">
                  <a:solidFill>
                    <a:schemeClr val="tx1"/>
                  </a:solidFill>
                </a:rPr>
                <a:t>Other accounts could be on PC B, but are not involved in the sharing of X with J on PC A.</a:t>
              </a:r>
            </a:p>
          </p:txBody>
        </p:sp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B636E44D-2622-C9C1-257A-BF250B057294}"/>
                </a:ext>
              </a:extLst>
            </p:cNvPr>
            <p:cNvSpPr txBox="1"/>
            <p:nvPr/>
          </p:nvSpPr>
          <p:spPr>
            <a:xfrm>
              <a:off x="7638884" y="371084"/>
              <a:ext cx="3293457" cy="493533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en-US" sz="1200" b="1" dirty="0">
                  <a:latin typeface="Arial Black" panose="020B0A04020102020204" pitchFamily="34" charset="0"/>
                </a:rPr>
                <a:t>J </a:t>
              </a:r>
              <a:r>
                <a:rPr lang="en-US" sz="1200" b="1" dirty="0"/>
                <a:t>on  </a:t>
              </a:r>
              <a:r>
                <a:rPr lang="en-US" sz="1200" b="1" dirty="0">
                  <a:latin typeface="Arial Black" panose="020B0A04020102020204" pitchFamily="34" charset="0"/>
                </a:rPr>
                <a:t>PC A </a:t>
              </a:r>
              <a:r>
                <a:rPr lang="en-US" sz="1200" b="1" dirty="0"/>
                <a:t>uses </a:t>
              </a:r>
              <a:r>
                <a:rPr lang="en-US" sz="1200" b="1" dirty="0">
                  <a:latin typeface="Arial Black" panose="020B0A04020102020204" pitchFamily="34" charset="0"/>
                </a:rPr>
                <a:t>J </a:t>
              </a:r>
              <a:r>
                <a:rPr lang="en-US" sz="1200" b="1" dirty="0"/>
                <a:t>on</a:t>
              </a:r>
              <a:r>
                <a:rPr lang="en-US" sz="1200" b="1" dirty="0">
                  <a:latin typeface="Arial Black" panose="020B0A04020102020204" pitchFamily="34" charset="0"/>
                </a:rPr>
                <a:t> PC B.</a:t>
              </a:r>
            </a:p>
            <a:p>
              <a:pPr>
                <a:lnSpc>
                  <a:spcPts val="1600"/>
                </a:lnSpc>
              </a:pPr>
              <a:r>
                <a:rPr lang="en-US" sz="1200" b="1" dirty="0">
                  <a:latin typeface="Arial Black" panose="020B0A04020102020204" pitchFamily="34" charset="0"/>
                </a:rPr>
                <a:t>J </a:t>
              </a:r>
              <a:r>
                <a:rPr lang="en-US" sz="1200" b="1" dirty="0"/>
                <a:t>on</a:t>
              </a:r>
              <a:r>
                <a:rPr lang="en-US" sz="1200" b="1" dirty="0">
                  <a:latin typeface="Arial Black" panose="020B0A04020102020204" pitchFamily="34" charset="0"/>
                </a:rPr>
                <a:t> PC B</a:t>
              </a:r>
              <a:r>
                <a:rPr lang="en-US" sz="1200" b="1" dirty="0"/>
                <a:t> has direct access to resource </a:t>
              </a:r>
              <a:r>
                <a:rPr lang="en-US" sz="1200" b="1" dirty="0">
                  <a:latin typeface="Arial Black" panose="020B0A04020102020204" pitchFamily="34" charset="0"/>
                </a:rPr>
                <a:t>X</a:t>
              </a:r>
              <a:r>
                <a:rPr lang="en-US" sz="1200" b="1" dirty="0">
                  <a:latin typeface="+mj-lt"/>
                </a:rPr>
                <a:t>.</a:t>
              </a:r>
            </a:p>
          </p:txBody>
        </p: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AC4CE963-1B23-ADD1-E64F-7C33E6056424}"/>
                </a:ext>
              </a:extLst>
            </p:cNvPr>
            <p:cNvGrpSpPr/>
            <p:nvPr/>
          </p:nvGrpSpPr>
          <p:grpSpPr>
            <a:xfrm>
              <a:off x="8901239" y="1078686"/>
              <a:ext cx="2845765" cy="772338"/>
              <a:chOff x="8901239" y="1119146"/>
              <a:chExt cx="2845765" cy="772338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539D7FBD-27C1-CAE3-F1C9-CE96A808C966}"/>
                  </a:ext>
                </a:extLst>
              </p:cNvPr>
              <p:cNvSpPr/>
              <p:nvPr/>
            </p:nvSpPr>
            <p:spPr>
              <a:xfrm>
                <a:off x="10117679" y="1119146"/>
                <a:ext cx="1629325" cy="77233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Ins="0" rtlCol="0" anchor="ctr"/>
              <a:lstStyle/>
              <a:p>
                <a:pPr>
                  <a:lnSpc>
                    <a:spcPts val="1500"/>
                  </a:lnSpc>
                </a:pPr>
                <a:r>
                  <a:rPr lang="en-US" sz="1050" b="1" dirty="0">
                    <a:solidFill>
                      <a:schemeClr val="tx1"/>
                    </a:solidFill>
                  </a:rPr>
                  <a:t>         </a:t>
                </a:r>
                <a:r>
                  <a:rPr lang="en-US" sz="1050" b="1" u="sng" dirty="0">
                    <a:solidFill>
                      <a:schemeClr val="tx1"/>
                    </a:solidFill>
                  </a:rPr>
                  <a:t>CREDENTIAL  </a:t>
                </a:r>
              </a:p>
              <a:p>
                <a:pPr>
                  <a:lnSpc>
                    <a:spcPts val="1400"/>
                  </a:lnSpc>
                </a:pPr>
                <a:r>
                  <a:rPr lang="en-US" sz="1050" b="1" dirty="0">
                    <a:solidFill>
                      <a:schemeClr val="tx1"/>
                    </a:solidFill>
                  </a:rPr>
                  <a:t>Address:  </a:t>
                </a:r>
                <a:r>
                  <a:rPr lang="en-US" sz="1050" dirty="0">
                    <a:solidFill>
                      <a:schemeClr val="tx1"/>
                    </a:solidFill>
                    <a:latin typeface="Arial Black" panose="020B0A04020102020204" pitchFamily="34" charset="0"/>
                  </a:rPr>
                  <a:t>PC B</a:t>
                </a:r>
              </a:p>
              <a:p>
                <a:pPr>
                  <a:lnSpc>
                    <a:spcPts val="1400"/>
                  </a:lnSpc>
                </a:pPr>
                <a:r>
                  <a:rPr lang="en-US" sz="1050" b="1" dirty="0">
                    <a:solidFill>
                      <a:schemeClr val="tx1"/>
                    </a:solidFill>
                  </a:rPr>
                  <a:t>Username:  </a:t>
                </a:r>
                <a:r>
                  <a:rPr lang="en-US" sz="1200" b="1" dirty="0">
                    <a:solidFill>
                      <a:schemeClr val="tx1"/>
                    </a:solidFill>
                    <a:latin typeface="Arial Black" panose="020B0A04020102020204" pitchFamily="34" charset="0"/>
                  </a:rPr>
                  <a:t>J</a:t>
                </a:r>
              </a:p>
              <a:p>
                <a:pPr>
                  <a:lnSpc>
                    <a:spcPts val="1400"/>
                  </a:lnSpc>
                </a:pPr>
                <a:r>
                  <a:rPr lang="en-US" sz="1050" b="1" dirty="0">
                    <a:solidFill>
                      <a:schemeClr val="tx1"/>
                    </a:solidFill>
                  </a:rPr>
                  <a:t>Password:  </a:t>
                </a:r>
                <a:r>
                  <a:rPr lang="en-US" sz="1050" b="1" dirty="0">
                    <a:solidFill>
                      <a:schemeClr val="tx1"/>
                    </a:solidFill>
                    <a:latin typeface="Arial Black" panose="020B0A04020102020204" pitchFamily="34" charset="0"/>
                  </a:rPr>
                  <a:t>J</a:t>
                </a:r>
                <a:r>
                  <a:rPr lang="en-US" sz="1050" b="1" dirty="0">
                    <a:solidFill>
                      <a:schemeClr val="tx1"/>
                    </a:solidFill>
                  </a:rPr>
                  <a:t>’s password</a:t>
                </a:r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608F317E-E8E9-4E2E-BFB9-FCCA22DE8032}"/>
                  </a:ext>
                </a:extLst>
              </p:cNvPr>
              <p:cNvSpPr/>
              <p:nvPr/>
            </p:nvSpPr>
            <p:spPr>
              <a:xfrm>
                <a:off x="8901239" y="1416106"/>
                <a:ext cx="1209759" cy="412694"/>
              </a:xfrm>
              <a:custGeom>
                <a:avLst/>
                <a:gdLst>
                  <a:gd name="connsiteX0" fmla="*/ 1209759 w 1209759"/>
                  <a:gd name="connsiteY0" fmla="*/ 20230 h 412694"/>
                  <a:gd name="connsiteX1" fmla="*/ 983182 w 1209759"/>
                  <a:gd name="connsiteY1" fmla="*/ 12138 h 412694"/>
                  <a:gd name="connsiteX2" fmla="*/ 728283 w 1209759"/>
                  <a:gd name="connsiteY2" fmla="*/ 20230 h 412694"/>
                  <a:gd name="connsiteX3" fmla="*/ 481476 w 1209759"/>
                  <a:gd name="connsiteY3" fmla="*/ 4046 h 412694"/>
                  <a:gd name="connsiteX4" fmla="*/ 262991 w 1209759"/>
                  <a:gd name="connsiteY4" fmla="*/ 4046 h 412694"/>
                  <a:gd name="connsiteX5" fmla="*/ 93058 w 1209759"/>
                  <a:gd name="connsiteY5" fmla="*/ 0 h 412694"/>
                  <a:gd name="connsiteX6" fmla="*/ 8092 w 1209759"/>
                  <a:gd name="connsiteY6" fmla="*/ 36414 h 412694"/>
                  <a:gd name="connsiteX7" fmla="*/ 0 w 1209759"/>
                  <a:gd name="connsiteY7" fmla="*/ 101151 h 412694"/>
                  <a:gd name="connsiteX8" fmla="*/ 0 w 1209759"/>
                  <a:gd name="connsiteY8" fmla="*/ 412694 h 4126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09759" h="412694">
                    <a:moveTo>
                      <a:pt x="1209759" y="20230"/>
                    </a:moveTo>
                    <a:lnTo>
                      <a:pt x="983182" y="12138"/>
                    </a:lnTo>
                    <a:lnTo>
                      <a:pt x="728283" y="20230"/>
                    </a:lnTo>
                    <a:lnTo>
                      <a:pt x="481476" y="4046"/>
                    </a:lnTo>
                    <a:lnTo>
                      <a:pt x="262991" y="4046"/>
                    </a:lnTo>
                    <a:lnTo>
                      <a:pt x="93058" y="0"/>
                    </a:lnTo>
                    <a:lnTo>
                      <a:pt x="8092" y="36414"/>
                    </a:lnTo>
                    <a:lnTo>
                      <a:pt x="0" y="101151"/>
                    </a:lnTo>
                    <a:lnTo>
                      <a:pt x="0" y="412694"/>
                    </a:lnTo>
                  </a:path>
                </a:pathLst>
              </a:custGeom>
              <a:noFill/>
              <a:ln w="38100">
                <a:solidFill>
                  <a:schemeClr val="accent6"/>
                </a:solidFill>
                <a:prstDash val="sysDash"/>
                <a:tailEnd type="triangle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70A9FBD5-2B5E-EF07-F291-279AE9171DD2}"/>
              </a:ext>
            </a:extLst>
          </p:cNvPr>
          <p:cNvGrpSpPr/>
          <p:nvPr/>
        </p:nvGrpSpPr>
        <p:grpSpPr>
          <a:xfrm>
            <a:off x="219080" y="346808"/>
            <a:ext cx="5513128" cy="4920734"/>
            <a:chOff x="429472" y="346808"/>
            <a:chExt cx="5513128" cy="4920734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A924E8EE-61B8-507E-3BC2-8676BB31B77A}"/>
                </a:ext>
              </a:extLst>
            </p:cNvPr>
            <p:cNvSpPr>
              <a:spLocks/>
            </p:cNvSpPr>
            <p:nvPr/>
          </p:nvSpPr>
          <p:spPr>
            <a:xfrm>
              <a:off x="429472" y="983496"/>
              <a:ext cx="5486400" cy="1554480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A81BB6A6-5657-9D7A-48B1-9E585E79732B}"/>
                </a:ext>
              </a:extLst>
            </p:cNvPr>
            <p:cNvSpPr>
              <a:spLocks/>
            </p:cNvSpPr>
            <p:nvPr/>
          </p:nvSpPr>
          <p:spPr>
            <a:xfrm>
              <a:off x="456200" y="3713062"/>
              <a:ext cx="5486400" cy="1554480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344E0D2-CD36-7BE5-A1F9-90D458082900}"/>
                </a:ext>
              </a:extLst>
            </p:cNvPr>
            <p:cNvSpPr/>
            <p:nvPr/>
          </p:nvSpPr>
          <p:spPr>
            <a:xfrm>
              <a:off x="2082699" y="1831498"/>
              <a:ext cx="1598177" cy="443347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500"/>
                </a:lnSpc>
              </a:pPr>
              <a:r>
                <a:rPr lang="en-US" sz="1050" b="1" u="sng" dirty="0">
                  <a:solidFill>
                    <a:schemeClr val="tx1"/>
                  </a:solidFill>
                </a:rPr>
                <a:t>NETWORK SHORTCUT</a:t>
              </a:r>
            </a:p>
            <a:p>
              <a:pPr algn="ctr"/>
              <a:r>
                <a:rPr lang="en-US" sz="1050" b="1" dirty="0">
                  <a:solidFill>
                    <a:schemeClr val="tx1"/>
                  </a:solidFill>
                </a:rPr>
                <a:t>to </a:t>
              </a:r>
              <a:r>
                <a:rPr lang="en-US" sz="1050" b="1" dirty="0">
                  <a:solidFill>
                    <a:schemeClr val="tx1"/>
                  </a:solidFill>
                  <a:latin typeface="Arial Black" panose="020B0A04020102020204" pitchFamily="34" charset="0"/>
                </a:rPr>
                <a:t>PC B</a:t>
              </a:r>
              <a:r>
                <a:rPr lang="en-US" sz="1200" b="1" dirty="0">
                  <a:solidFill>
                    <a:schemeClr val="tx1"/>
                  </a:solidFill>
                  <a:latin typeface="Arial Black" panose="020B0A04020102020204" pitchFamily="34" charset="0"/>
                </a:rPr>
                <a:t> </a:t>
              </a:r>
              <a:r>
                <a:rPr lang="en-US" sz="1050" b="1" dirty="0">
                  <a:solidFill>
                    <a:schemeClr val="tx1"/>
                  </a:solidFill>
                </a:rPr>
                <a:t>and share </a:t>
              </a:r>
              <a:r>
                <a:rPr lang="en-US" sz="1050" b="1" dirty="0">
                  <a:solidFill>
                    <a:schemeClr val="tx1"/>
                  </a:solidFill>
                  <a:latin typeface="Arial Black" panose="020B0A04020102020204" pitchFamily="34" charset="0"/>
                </a:rPr>
                <a:t>X</a:t>
              </a: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16779AB4-905E-2824-2387-29213111668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903739" y="4473333"/>
              <a:ext cx="975966" cy="9686"/>
            </a:xfrm>
            <a:prstGeom prst="straightConnector1">
              <a:avLst/>
            </a:prstGeom>
            <a:ln w="53975" cmpd="sng">
              <a:solidFill>
                <a:srgbClr val="00B050"/>
              </a:solidFill>
              <a:prstDash val="solid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0D1904B1-ED87-8773-0EE4-C19576F6AF90}"/>
                </a:ext>
              </a:extLst>
            </p:cNvPr>
            <p:cNvCxnSpPr>
              <a:cxnSpLocks/>
            </p:cNvCxnSpPr>
            <p:nvPr/>
          </p:nvCxnSpPr>
          <p:spPr>
            <a:xfrm>
              <a:off x="1563517" y="4473333"/>
              <a:ext cx="1005992" cy="9686"/>
            </a:xfrm>
            <a:prstGeom prst="straightConnector1">
              <a:avLst/>
            </a:prstGeom>
            <a:ln w="57150" cmpd="sng">
              <a:solidFill>
                <a:schemeClr val="accent2">
                  <a:lumMod val="75000"/>
                </a:schemeClr>
              </a:solidFill>
              <a:prstDash val="solid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EBDF6B5-E23B-6146-CA72-7B5AA3D9D1FE}"/>
                </a:ext>
              </a:extLst>
            </p:cNvPr>
            <p:cNvSpPr txBox="1"/>
            <p:nvPr/>
          </p:nvSpPr>
          <p:spPr>
            <a:xfrm>
              <a:off x="4021712" y="4216077"/>
              <a:ext cx="80021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/>
                <a:t>Accesses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7DDDB8A-BBDB-9F9F-7848-9B5022C56426}"/>
                </a:ext>
              </a:extLst>
            </p:cNvPr>
            <p:cNvSpPr/>
            <p:nvPr/>
          </p:nvSpPr>
          <p:spPr>
            <a:xfrm>
              <a:off x="2596544" y="4125375"/>
              <a:ext cx="1280160" cy="64924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/>
              <a:r>
                <a:rPr lang="en-US" sz="1050" b="1" dirty="0">
                  <a:solidFill>
                    <a:schemeClr val="tx1"/>
                  </a:solidFill>
                </a:rPr>
                <a:t>RESOURCE</a:t>
              </a:r>
            </a:p>
            <a:p>
              <a:pPr algn="ctr"/>
              <a:r>
                <a:rPr lang="en-US" sz="1050" b="1" dirty="0">
                  <a:solidFill>
                    <a:schemeClr val="tx1"/>
                  </a:solidFill>
                </a:rPr>
                <a:t> TO BE SHARED</a:t>
              </a:r>
            </a:p>
            <a:p>
              <a:pPr algn="ctr"/>
              <a:r>
                <a:rPr lang="en-US" sz="1600" dirty="0">
                  <a:solidFill>
                    <a:schemeClr val="tx1"/>
                  </a:solidFill>
                  <a:latin typeface="Arial Black" panose="020B0A04020102020204" pitchFamily="34" charset="0"/>
                </a:rPr>
                <a:t>X</a:t>
              </a:r>
            </a:p>
          </p:txBody>
        </p: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0AF93DC1-A92F-B725-E7CC-1010BC24E325}"/>
                </a:ext>
              </a:extLst>
            </p:cNvPr>
            <p:cNvCxnSpPr>
              <a:cxnSpLocks/>
              <a:stCxn id="6" idx="3"/>
              <a:endCxn id="9" idx="1"/>
            </p:cNvCxnSpPr>
            <p:nvPr/>
          </p:nvCxnSpPr>
          <p:spPr>
            <a:xfrm>
              <a:off x="1605769" y="2053172"/>
              <a:ext cx="476930" cy="0"/>
            </a:xfrm>
            <a:prstGeom prst="straightConnector1">
              <a:avLst/>
            </a:prstGeom>
            <a:ln w="44450">
              <a:solidFill>
                <a:srgbClr val="00B05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7F15B128-EB63-9CB3-665D-CAAB30F6D4C0}"/>
                </a:ext>
              </a:extLst>
            </p:cNvPr>
            <p:cNvSpPr txBox="1"/>
            <p:nvPr/>
          </p:nvSpPr>
          <p:spPr>
            <a:xfrm>
              <a:off x="1608161" y="4156941"/>
              <a:ext cx="822661" cy="3333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900"/>
                </a:lnSpc>
              </a:pPr>
              <a:r>
                <a:rPr lang="en-US" sz="1100" b="1" dirty="0"/>
                <a:t>Owns and</a:t>
              </a:r>
            </a:p>
            <a:p>
              <a:pPr algn="ctr">
                <a:lnSpc>
                  <a:spcPts val="900"/>
                </a:lnSpc>
              </a:pPr>
              <a:r>
                <a:rPr lang="en-US" sz="1100" b="1" dirty="0"/>
                <a:t>shares</a:t>
              </a:r>
            </a:p>
          </p:txBody>
        </p: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6CCB983D-D806-2027-3CC9-9F17D1C7900F}"/>
                </a:ext>
              </a:extLst>
            </p:cNvPr>
            <p:cNvCxnSpPr>
              <a:cxnSpLocks/>
            </p:cNvCxnSpPr>
            <p:nvPr/>
          </p:nvCxnSpPr>
          <p:spPr>
            <a:xfrm>
              <a:off x="5327606" y="2033058"/>
              <a:ext cx="0" cy="2140141"/>
            </a:xfrm>
            <a:prstGeom prst="straightConnector1">
              <a:avLst/>
            </a:prstGeom>
            <a:ln w="44450">
              <a:solidFill>
                <a:srgbClr val="00B05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924138EC-FEB7-D547-93F7-145A64925395}"/>
                </a:ext>
              </a:extLst>
            </p:cNvPr>
            <p:cNvSpPr txBox="1"/>
            <p:nvPr/>
          </p:nvSpPr>
          <p:spPr>
            <a:xfrm>
              <a:off x="1299041" y="346808"/>
              <a:ext cx="3979890" cy="4935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en-US" sz="1200" b="1" dirty="0">
                  <a:latin typeface="Arial Black" panose="020B0A04020102020204" pitchFamily="34" charset="0"/>
                </a:rPr>
                <a:t>J </a:t>
              </a:r>
              <a:r>
                <a:rPr lang="en-US" sz="1200" b="1" dirty="0"/>
                <a:t>on </a:t>
              </a:r>
              <a:r>
                <a:rPr lang="en-US" sz="1200" b="1" dirty="0">
                  <a:latin typeface="Arial Black" panose="020B0A04020102020204" pitchFamily="34" charset="0"/>
                </a:rPr>
                <a:t>PC A </a:t>
              </a:r>
              <a:r>
                <a:rPr lang="en-US" sz="1200" b="1" dirty="0"/>
                <a:t>uses indirect access via </a:t>
              </a:r>
              <a:r>
                <a:rPr lang="en-US" sz="1200" b="1" dirty="0">
                  <a:latin typeface="Arial Black" panose="020B0A04020102020204" pitchFamily="34" charset="0"/>
                </a:rPr>
                <a:t>K </a:t>
              </a:r>
              <a:r>
                <a:rPr lang="en-US" sz="1200" b="1" dirty="0"/>
                <a:t>on</a:t>
              </a:r>
              <a:r>
                <a:rPr lang="en-US" sz="1200" b="1" dirty="0">
                  <a:latin typeface="Arial Black" panose="020B0A04020102020204" pitchFamily="34" charset="0"/>
                </a:rPr>
                <a:t> PC B</a:t>
              </a:r>
              <a:r>
                <a:rPr lang="en-US" sz="1200" b="1" dirty="0"/>
                <a:t>.</a:t>
              </a:r>
            </a:p>
            <a:p>
              <a:pPr>
                <a:lnSpc>
                  <a:spcPts val="1600"/>
                </a:lnSpc>
              </a:pPr>
              <a:r>
                <a:rPr lang="en-US" sz="1200" b="1" dirty="0">
                  <a:latin typeface="Arial Black" panose="020B0A04020102020204" pitchFamily="34" charset="0"/>
                </a:rPr>
                <a:t>K </a:t>
              </a:r>
              <a:r>
                <a:rPr lang="en-US" sz="1200" b="1" dirty="0"/>
                <a:t>on</a:t>
              </a:r>
              <a:r>
                <a:rPr lang="en-US" sz="1200" b="1" dirty="0">
                  <a:latin typeface="Arial Black" panose="020B0A04020102020204" pitchFamily="34" charset="0"/>
                </a:rPr>
                <a:t> PC B </a:t>
              </a:r>
              <a:r>
                <a:rPr lang="en-US" sz="1200" b="1" dirty="0"/>
                <a:t>has direct access to resource  </a:t>
              </a:r>
              <a:r>
                <a:rPr lang="en-US" sz="1200" b="1" dirty="0">
                  <a:latin typeface="Arial Black" panose="020B0A04020102020204" pitchFamily="34" charset="0"/>
                </a:rPr>
                <a:t>X</a:t>
              </a:r>
              <a:r>
                <a:rPr lang="en-US" sz="1200" b="1" dirty="0">
                  <a:latin typeface="+mj-lt"/>
                </a:rPr>
                <a:t>.</a:t>
              </a:r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79781F0B-89F0-DB8A-1C0F-094D347867FF}"/>
                </a:ext>
              </a:extLst>
            </p:cNvPr>
            <p:cNvSpPr/>
            <p:nvPr/>
          </p:nvSpPr>
          <p:spPr>
            <a:xfrm>
              <a:off x="594786" y="1805760"/>
              <a:ext cx="1010983" cy="494824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050" b="1" u="sng" dirty="0">
                  <a:solidFill>
                    <a:schemeClr val="tx1"/>
                  </a:solidFill>
                </a:rPr>
                <a:t>ACCOUNT</a:t>
              </a:r>
            </a:p>
            <a:p>
              <a:pPr algn="ctr"/>
              <a:r>
                <a:rPr lang="en-US" sz="1050" b="1" dirty="0">
                  <a:solidFill>
                    <a:schemeClr val="tx1"/>
                  </a:solidFill>
                </a:rPr>
                <a:t>Username  </a:t>
              </a:r>
              <a:r>
                <a:rPr lang="en-US" sz="1600" b="1" dirty="0">
                  <a:solidFill>
                    <a:schemeClr val="tx1"/>
                  </a:solidFill>
                  <a:latin typeface="Arial Black" panose="020B0A04020102020204" pitchFamily="34" charset="0"/>
                </a:rPr>
                <a:t>J</a:t>
              </a:r>
            </a:p>
          </p:txBody>
        </p:sp>
        <p:sp>
          <p:nvSpPr>
            <p:cNvPr id="86" name="Rectangle: Rounded Corners 85">
              <a:extLst>
                <a:ext uri="{FF2B5EF4-FFF2-40B4-BE49-F238E27FC236}">
                  <a16:creationId xmlns:a16="http://schemas.microsoft.com/office/drawing/2014/main" id="{EA8EB297-E021-B7C2-94DA-C02F0F73BAAF}"/>
                </a:ext>
              </a:extLst>
            </p:cNvPr>
            <p:cNvSpPr/>
            <p:nvPr/>
          </p:nvSpPr>
          <p:spPr>
            <a:xfrm>
              <a:off x="578569" y="4225921"/>
              <a:ext cx="1010983" cy="494824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050" b="1" u="sng" dirty="0">
                  <a:solidFill>
                    <a:schemeClr val="tx1"/>
                  </a:solidFill>
                </a:rPr>
                <a:t>ACCOUNT</a:t>
              </a:r>
            </a:p>
            <a:p>
              <a:pPr algn="ctr"/>
              <a:r>
                <a:rPr lang="en-US" sz="1050" b="1" dirty="0">
                  <a:solidFill>
                    <a:schemeClr val="tx1"/>
                  </a:solidFill>
                </a:rPr>
                <a:t>Username  </a:t>
              </a:r>
              <a:r>
                <a:rPr lang="en-US" sz="1600" b="1" dirty="0">
                  <a:solidFill>
                    <a:schemeClr val="tx1"/>
                  </a:solidFill>
                  <a:latin typeface="Arial Black" panose="020B0A04020102020204" pitchFamily="34" charset="0"/>
                </a:rPr>
                <a:t>M</a:t>
              </a:r>
            </a:p>
          </p:txBody>
        </p:sp>
        <p:sp>
          <p:nvSpPr>
            <p:cNvPr id="87" name="Rectangle: Rounded Corners 86">
              <a:extLst>
                <a:ext uri="{FF2B5EF4-FFF2-40B4-BE49-F238E27FC236}">
                  <a16:creationId xmlns:a16="http://schemas.microsoft.com/office/drawing/2014/main" id="{FC263C64-F772-A525-B56E-5C31EC796DB5}"/>
                </a:ext>
              </a:extLst>
            </p:cNvPr>
            <p:cNvSpPr/>
            <p:nvPr/>
          </p:nvSpPr>
          <p:spPr>
            <a:xfrm>
              <a:off x="4799239" y="4225921"/>
              <a:ext cx="1010983" cy="494824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050" b="1" u="sng" dirty="0">
                  <a:solidFill>
                    <a:schemeClr val="tx1"/>
                  </a:solidFill>
                </a:rPr>
                <a:t>ACCOUNT</a:t>
              </a:r>
            </a:p>
            <a:p>
              <a:pPr algn="ctr"/>
              <a:r>
                <a:rPr lang="en-US" sz="1050" b="1" dirty="0">
                  <a:solidFill>
                    <a:schemeClr val="tx1"/>
                  </a:solidFill>
                </a:rPr>
                <a:t>Username  </a:t>
              </a:r>
              <a:r>
                <a:rPr lang="en-US" sz="1600" b="1" dirty="0">
                  <a:solidFill>
                    <a:schemeClr val="tx1"/>
                  </a:solidFill>
                  <a:latin typeface="Arial Black" panose="020B0A04020102020204" pitchFamily="34" charset="0"/>
                </a:rPr>
                <a:t>K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9048B7F7-BC74-1BD4-1C2A-6DD639510074}"/>
                </a:ext>
              </a:extLst>
            </p:cNvPr>
            <p:cNvSpPr txBox="1"/>
            <p:nvPr/>
          </p:nvSpPr>
          <p:spPr>
            <a:xfrm>
              <a:off x="527499" y="1028471"/>
              <a:ext cx="66396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/>
                <a:t>PC  A</a:t>
              </a:r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206A0647-5669-9B2C-8A02-42DD9886686D}"/>
                </a:ext>
              </a:extLst>
            </p:cNvPr>
            <p:cNvSpPr txBox="1"/>
            <p:nvPr/>
          </p:nvSpPr>
          <p:spPr>
            <a:xfrm>
              <a:off x="527499" y="3735978"/>
              <a:ext cx="66396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/>
                <a:t>PC  B</a:t>
              </a:r>
            </a:p>
          </p:txBody>
        </p: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F2FC6A4C-4274-8259-6F95-7C326CC241A3}"/>
                </a:ext>
              </a:extLst>
            </p:cNvPr>
            <p:cNvSpPr txBox="1"/>
            <p:nvPr/>
          </p:nvSpPr>
          <p:spPr>
            <a:xfrm>
              <a:off x="2543442" y="2894642"/>
              <a:ext cx="2535303" cy="41139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rgbClr val="00B050"/>
              </a:solidFill>
            </a:ln>
          </p:spPr>
          <p:txBody>
            <a:bodyPr wrap="square" lIns="45720" rIns="45720" rtlCol="0">
              <a:spAutoFit/>
            </a:bodyPr>
            <a:lstStyle/>
            <a:p>
              <a:pPr>
                <a:lnSpc>
                  <a:spcPts val="1200"/>
                </a:lnSpc>
              </a:pPr>
              <a:r>
                <a:rPr lang="en-US" sz="1400" b="1" dirty="0">
                  <a:solidFill>
                    <a:srgbClr val="00B050"/>
                  </a:solidFill>
                </a:rPr>
                <a:t> </a:t>
              </a:r>
              <a:r>
                <a:rPr lang="en-US" sz="1050" b="1" dirty="0">
                  <a:latin typeface="Arial Black" panose="020B0A04020102020204" pitchFamily="34" charset="0"/>
                </a:rPr>
                <a:t>PC A</a:t>
              </a:r>
              <a:r>
                <a:rPr lang="en-US" sz="1050" b="1" dirty="0"/>
                <a:t>  passes to </a:t>
              </a:r>
              <a:r>
                <a:rPr lang="en-US" sz="1050" b="1" dirty="0">
                  <a:latin typeface="Arial Black" panose="020B0A04020102020204" pitchFamily="34" charset="0"/>
                </a:rPr>
                <a:t>PC B</a:t>
              </a:r>
              <a:r>
                <a:rPr lang="en-US" sz="1050" b="1" dirty="0"/>
                <a:t>:   username </a:t>
              </a:r>
              <a:r>
                <a:rPr lang="en-US" sz="1050" b="1" dirty="0">
                  <a:latin typeface="Arial Black" panose="020B0A04020102020204" pitchFamily="34" charset="0"/>
                </a:rPr>
                <a:t>K</a:t>
              </a:r>
              <a:r>
                <a:rPr lang="en-US" sz="1050" b="1" dirty="0"/>
                <a:t>,  </a:t>
              </a:r>
            </a:p>
            <a:p>
              <a:pPr>
                <a:lnSpc>
                  <a:spcPts val="1200"/>
                </a:lnSpc>
              </a:pPr>
              <a:r>
                <a:rPr lang="en-US" sz="1050" b="1" dirty="0"/>
                <a:t> </a:t>
              </a:r>
              <a:r>
                <a:rPr lang="en-US" sz="1050" b="1" dirty="0">
                  <a:latin typeface="Arial Black" panose="020B0A04020102020204" pitchFamily="34" charset="0"/>
                </a:rPr>
                <a:t>K</a:t>
              </a:r>
              <a:r>
                <a:rPr lang="en-US" sz="1050" b="1" dirty="0"/>
                <a:t>’s password, and share name</a:t>
              </a:r>
              <a:r>
                <a:rPr lang="en-US" sz="1100" b="1" dirty="0"/>
                <a:t> </a:t>
              </a:r>
              <a:r>
                <a:rPr lang="en-US" sz="1050" b="1" dirty="0">
                  <a:latin typeface="Arial Black" panose="020B0A04020102020204" pitchFamily="34" charset="0"/>
                </a:rPr>
                <a:t>X</a:t>
              </a:r>
              <a:r>
                <a:rPr lang="en-US" sz="1400" b="1" dirty="0"/>
                <a:t>.</a:t>
              </a:r>
            </a:p>
          </p:txBody>
        </p:sp>
        <p:cxnSp>
          <p:nvCxnSpPr>
            <p:cNvPr id="118" name="Straight Arrow Connector 117">
              <a:extLst>
                <a:ext uri="{FF2B5EF4-FFF2-40B4-BE49-F238E27FC236}">
                  <a16:creationId xmlns:a16="http://schemas.microsoft.com/office/drawing/2014/main" id="{49B6882A-0064-0998-2004-3313229420F9}"/>
                </a:ext>
              </a:extLst>
            </p:cNvPr>
            <p:cNvCxnSpPr>
              <a:cxnSpLocks/>
              <a:stCxn id="109" idx="3"/>
            </p:cNvCxnSpPr>
            <p:nvPr/>
          </p:nvCxnSpPr>
          <p:spPr>
            <a:xfrm>
              <a:off x="5078745" y="3100340"/>
              <a:ext cx="183733" cy="2541"/>
            </a:xfrm>
            <a:prstGeom prst="straightConnector1">
              <a:avLst/>
            </a:prstGeom>
            <a:ln>
              <a:solidFill>
                <a:srgbClr val="00B05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51757B98-4798-71DE-3D7D-799EF1D49888}"/>
                </a:ext>
              </a:extLst>
            </p:cNvPr>
            <p:cNvSpPr/>
            <p:nvPr/>
          </p:nvSpPr>
          <p:spPr>
            <a:xfrm>
              <a:off x="4146326" y="1086893"/>
              <a:ext cx="1663896" cy="76413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Ins="0" rtlCol="0" anchor="ctr"/>
            <a:lstStyle/>
            <a:p>
              <a:pPr>
                <a:lnSpc>
                  <a:spcPts val="1500"/>
                </a:lnSpc>
              </a:pPr>
              <a:r>
                <a:rPr lang="en-US" sz="1050" b="1" dirty="0">
                  <a:solidFill>
                    <a:schemeClr val="tx1"/>
                  </a:solidFill>
                </a:rPr>
                <a:t>         </a:t>
              </a:r>
              <a:r>
                <a:rPr lang="en-US" sz="1050" b="1" u="sng" dirty="0">
                  <a:solidFill>
                    <a:schemeClr val="tx1"/>
                  </a:solidFill>
                </a:rPr>
                <a:t>CREDENTIAL  </a:t>
              </a:r>
            </a:p>
            <a:p>
              <a:pPr>
                <a:lnSpc>
                  <a:spcPts val="1400"/>
                </a:lnSpc>
              </a:pPr>
              <a:r>
                <a:rPr lang="en-US" sz="1050" b="1" dirty="0">
                  <a:solidFill>
                    <a:schemeClr val="tx1"/>
                  </a:solidFill>
                </a:rPr>
                <a:t>Address:  </a:t>
              </a:r>
              <a:r>
                <a:rPr lang="en-US" sz="1050" dirty="0">
                  <a:solidFill>
                    <a:schemeClr val="tx1"/>
                  </a:solidFill>
                  <a:latin typeface="Arial Black" panose="020B0A04020102020204" pitchFamily="34" charset="0"/>
                </a:rPr>
                <a:t>PC B</a:t>
              </a:r>
            </a:p>
            <a:p>
              <a:pPr>
                <a:lnSpc>
                  <a:spcPts val="1400"/>
                </a:lnSpc>
              </a:pPr>
              <a:r>
                <a:rPr lang="en-US" sz="1050" b="1" dirty="0">
                  <a:solidFill>
                    <a:schemeClr val="tx1"/>
                  </a:solidFill>
                </a:rPr>
                <a:t>Username:  </a:t>
              </a:r>
              <a:r>
                <a:rPr lang="en-US" sz="1200" b="1" dirty="0">
                  <a:solidFill>
                    <a:schemeClr val="tx1"/>
                  </a:solidFill>
                  <a:latin typeface="Arial Black" panose="020B0A04020102020204" pitchFamily="34" charset="0"/>
                </a:rPr>
                <a:t>K</a:t>
              </a:r>
            </a:p>
            <a:p>
              <a:pPr>
                <a:lnSpc>
                  <a:spcPts val="1400"/>
                </a:lnSpc>
              </a:pPr>
              <a:r>
                <a:rPr lang="en-US" sz="1050" b="1" dirty="0">
                  <a:solidFill>
                    <a:schemeClr val="tx1"/>
                  </a:solidFill>
                </a:rPr>
                <a:t>Password:  </a:t>
              </a:r>
              <a:r>
                <a:rPr lang="en-US" sz="1050" b="1" dirty="0">
                  <a:solidFill>
                    <a:schemeClr val="tx1"/>
                  </a:solidFill>
                  <a:latin typeface="Arial Black" panose="020B0A04020102020204" pitchFamily="34" charset="0"/>
                </a:rPr>
                <a:t>K</a:t>
              </a:r>
              <a:r>
                <a:rPr lang="en-US" sz="1050" b="1" dirty="0">
                  <a:solidFill>
                    <a:schemeClr val="tx1"/>
                  </a:solidFill>
                </a:rPr>
                <a:t>’s password</a:t>
              </a:r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6F1020EB-FE45-E4A8-C63B-2C92F3FBB9E5}"/>
                </a:ext>
              </a:extLst>
            </p:cNvPr>
            <p:cNvSpPr/>
            <p:nvPr/>
          </p:nvSpPr>
          <p:spPr>
            <a:xfrm>
              <a:off x="2929886" y="1383853"/>
              <a:ext cx="1209759" cy="412694"/>
            </a:xfrm>
            <a:custGeom>
              <a:avLst/>
              <a:gdLst>
                <a:gd name="connsiteX0" fmla="*/ 1209759 w 1209759"/>
                <a:gd name="connsiteY0" fmla="*/ 20230 h 412694"/>
                <a:gd name="connsiteX1" fmla="*/ 983182 w 1209759"/>
                <a:gd name="connsiteY1" fmla="*/ 12138 h 412694"/>
                <a:gd name="connsiteX2" fmla="*/ 728283 w 1209759"/>
                <a:gd name="connsiteY2" fmla="*/ 20230 h 412694"/>
                <a:gd name="connsiteX3" fmla="*/ 481476 w 1209759"/>
                <a:gd name="connsiteY3" fmla="*/ 4046 h 412694"/>
                <a:gd name="connsiteX4" fmla="*/ 262991 w 1209759"/>
                <a:gd name="connsiteY4" fmla="*/ 4046 h 412694"/>
                <a:gd name="connsiteX5" fmla="*/ 93058 w 1209759"/>
                <a:gd name="connsiteY5" fmla="*/ 0 h 412694"/>
                <a:gd name="connsiteX6" fmla="*/ 8092 w 1209759"/>
                <a:gd name="connsiteY6" fmla="*/ 36414 h 412694"/>
                <a:gd name="connsiteX7" fmla="*/ 0 w 1209759"/>
                <a:gd name="connsiteY7" fmla="*/ 101151 h 412694"/>
                <a:gd name="connsiteX8" fmla="*/ 0 w 1209759"/>
                <a:gd name="connsiteY8" fmla="*/ 412694 h 412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09759" h="412694">
                  <a:moveTo>
                    <a:pt x="1209759" y="20230"/>
                  </a:moveTo>
                  <a:lnTo>
                    <a:pt x="983182" y="12138"/>
                  </a:lnTo>
                  <a:lnTo>
                    <a:pt x="728283" y="20230"/>
                  </a:lnTo>
                  <a:lnTo>
                    <a:pt x="481476" y="4046"/>
                  </a:lnTo>
                  <a:lnTo>
                    <a:pt x="262991" y="4046"/>
                  </a:lnTo>
                  <a:lnTo>
                    <a:pt x="93058" y="0"/>
                  </a:lnTo>
                  <a:lnTo>
                    <a:pt x="8092" y="36414"/>
                  </a:lnTo>
                  <a:lnTo>
                    <a:pt x="0" y="101151"/>
                  </a:lnTo>
                  <a:lnTo>
                    <a:pt x="0" y="412694"/>
                  </a:lnTo>
                </a:path>
              </a:pathLst>
            </a:custGeom>
            <a:noFill/>
            <a:ln w="38100">
              <a:solidFill>
                <a:schemeClr val="accent6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A619FB3B-3B47-3899-1983-08624E8D8CF9}"/>
                </a:ext>
              </a:extLst>
            </p:cNvPr>
            <p:cNvCxnSpPr>
              <a:cxnSpLocks/>
              <a:stCxn id="9" idx="3"/>
            </p:cNvCxnSpPr>
            <p:nvPr/>
          </p:nvCxnSpPr>
          <p:spPr>
            <a:xfrm>
              <a:off x="3680876" y="2053172"/>
              <a:ext cx="1646730" cy="0"/>
            </a:xfrm>
            <a:prstGeom prst="straightConnector1">
              <a:avLst/>
            </a:prstGeom>
            <a:ln w="44450">
              <a:solidFill>
                <a:srgbClr val="00B050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79349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194</Words>
  <Application>Microsoft Office PowerPoint</Application>
  <PresentationFormat>Widescreen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Arial Black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Jeffrey Knauth</dc:creator>
  <cp:lastModifiedBy>Jeffrey Knauth</cp:lastModifiedBy>
  <cp:revision>14</cp:revision>
  <dcterms:created xsi:type="dcterms:W3CDTF">2025-03-23T00:46:16Z</dcterms:created>
  <dcterms:modified xsi:type="dcterms:W3CDTF">2025-03-28T19:04:37Z</dcterms:modified>
</cp:coreProperties>
</file>